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IBM Plex Sans Condensed" panose="020B0506050203000203" pitchFamily="34" charset="0"/>
      <p:regular r:id="rId26"/>
      <p:bold r:id="rId27"/>
      <p:italic r:id="rId28"/>
      <p:boldItalic r:id="rId29"/>
    </p:embeddedFont>
    <p:embeddedFont>
      <p:font typeface="IBM Plex Sans Condensed Bold" panose="020B0806050203000203" pitchFamily="34" charset="0"/>
      <p:regular r:id="rId30"/>
      <p:bold r:id="rId31"/>
    </p:embeddedFont>
    <p:embeddedFont>
      <p:font typeface="Tek Tall Arabic" panose="020B0604020202020204" charset="-78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0F6EAB-1044-4478-BE03-41764FC68AB5}" v="3" dt="2025-04-10T17:27:44.562"/>
    <p1510:client id="{F37AA4B1-162C-7C62-EF3A-4CCC7CE39E67}" v="55" dt="2025-04-10T17:37:57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9.jpeg"/><Relationship Id="rId7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ChicagoCrimeDashboard_17441311944260/HomePage?:langu%20%20age=en-US&amp;:sid=&amp;:redirect=auth&amp;:display_count=n&amp;:origin=viz_share_link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31033" y="-246337"/>
            <a:ext cx="12327937" cy="10779673"/>
            <a:chOff x="0" y="0"/>
            <a:chExt cx="16437249" cy="143728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07" t="22398" r="45083" b="5713"/>
            <a:stretch>
              <a:fillRect/>
            </a:stretch>
          </p:blipFill>
          <p:spPr>
            <a:xfrm>
              <a:off x="0" y="0"/>
              <a:ext cx="16437249" cy="14372898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6192933" y="-486797"/>
            <a:ext cx="6244511" cy="11260594"/>
          </a:xfrm>
          <a:custGeom>
            <a:avLst/>
            <a:gdLst/>
            <a:ahLst/>
            <a:cxnLst/>
            <a:rect l="l" t="t" r="r" b="b"/>
            <a:pathLst>
              <a:path w="6244511" h="11260594">
                <a:moveTo>
                  <a:pt x="0" y="0"/>
                </a:moveTo>
                <a:lnTo>
                  <a:pt x="6244511" y="0"/>
                </a:lnTo>
                <a:lnTo>
                  <a:pt x="6244511" y="11260594"/>
                </a:lnTo>
                <a:lnTo>
                  <a:pt x="0" y="11260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281778" y="4803615"/>
            <a:ext cx="3911155" cy="679769"/>
            <a:chOff x="0" y="0"/>
            <a:chExt cx="5214874" cy="9063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3230" cy="906359"/>
            </a:xfrm>
            <a:custGeom>
              <a:avLst/>
              <a:gdLst/>
              <a:ahLst/>
              <a:cxnLst/>
              <a:rect l="l" t="t" r="r" b="b"/>
              <a:pathLst>
                <a:path w="983230" h="906359">
                  <a:moveTo>
                    <a:pt x="0" y="0"/>
                  </a:moveTo>
                  <a:lnTo>
                    <a:pt x="983230" y="0"/>
                  </a:lnTo>
                  <a:lnTo>
                    <a:pt x="983230" y="906359"/>
                  </a:lnTo>
                  <a:lnTo>
                    <a:pt x="0" y="906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9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226620" y="-133927"/>
              <a:ext cx="3988253" cy="846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67"/>
                </a:lnSpc>
              </a:pPr>
              <a:r>
                <a:rPr lang="en-US" sz="3498" b="1" spc="703">
                  <a:solidFill>
                    <a:srgbClr val="FFFFFF">
                      <a:alpha val="89804"/>
                    </a:srgbClr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TEAM T_05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6072183"/>
            <a:ext cx="12128906" cy="184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190"/>
              </a:lnSpc>
              <a:spcBef>
                <a:spcPct val="0"/>
              </a:spcBef>
            </a:pPr>
            <a:r>
              <a:rPr lang="en-US" sz="12900" u="none" strike="noStrike">
                <a:solidFill>
                  <a:srgbClr val="C89F65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CHICAGO CRIME 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874313"/>
            <a:ext cx="6615468" cy="173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DEVANG CHOUDHARY                        202418016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SUJAL DHRANGDHARIYA                  202418017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MANISH                                                   202418030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KASHISH PATEL                                    202418044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94560" y="8718863"/>
            <a:ext cx="4993440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Instructor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Prof. Bhaskar Chaudhury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85850"/>
            <a:ext cx="9473280" cy="10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00"/>
              </a:lnSpc>
              <a:spcBef>
                <a:spcPct val="0"/>
              </a:spcBef>
            </a:pPr>
            <a:r>
              <a:rPr lang="en-US" sz="7000">
                <a:solidFill>
                  <a:srgbClr val="C89F65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INTRODUCTION  TO  DATA  VISUALIZATION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582107" cy="10891489"/>
            <a:chOff x="0" y="0"/>
            <a:chExt cx="11442810" cy="1452198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1128" r="21128"/>
            <a:stretch>
              <a:fillRect/>
            </a:stretch>
          </p:blipFill>
          <p:spPr>
            <a:xfrm>
              <a:off x="0" y="0"/>
              <a:ext cx="11442810" cy="14521986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10800000">
            <a:off x="2366171" y="-973594"/>
            <a:ext cx="6244511" cy="11260594"/>
          </a:xfrm>
          <a:custGeom>
            <a:avLst/>
            <a:gdLst/>
            <a:ahLst/>
            <a:cxnLst/>
            <a:rect l="l" t="t" r="r" b="b"/>
            <a:pathLst>
              <a:path w="6244511" h="11260594">
                <a:moveTo>
                  <a:pt x="0" y="0"/>
                </a:moveTo>
                <a:lnTo>
                  <a:pt x="6244511" y="0"/>
                </a:lnTo>
                <a:lnTo>
                  <a:pt x="6244511" y="11260594"/>
                </a:lnTo>
                <a:lnTo>
                  <a:pt x="0" y="11260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088092" y="3711575"/>
            <a:ext cx="8171208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  <a:spcBef>
                <a:spcPct val="0"/>
              </a:spcBef>
            </a:pPr>
            <a:r>
              <a:rPr lang="en-US" sz="9999">
                <a:solidFill>
                  <a:srgbClr val="C89F65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WHERE DID IT HAPPEN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5483845"/>
            <a:ext cx="8165484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A GEOGRAPHIC ANALYSIS OF CRIME INCIDENTS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34532" y="279613"/>
            <a:ext cx="11818935" cy="7239098"/>
          </a:xfrm>
          <a:custGeom>
            <a:avLst/>
            <a:gdLst/>
            <a:ahLst/>
            <a:cxnLst/>
            <a:rect l="l" t="t" r="r" b="b"/>
            <a:pathLst>
              <a:path w="11818935" h="7239098">
                <a:moveTo>
                  <a:pt x="0" y="0"/>
                </a:moveTo>
                <a:lnTo>
                  <a:pt x="11818936" y="0"/>
                </a:lnTo>
                <a:lnTo>
                  <a:pt x="11818936" y="7239098"/>
                </a:lnTo>
                <a:lnTo>
                  <a:pt x="0" y="7239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48155" y="7787306"/>
            <a:ext cx="17591690" cy="1904998"/>
            <a:chOff x="0" y="0"/>
            <a:chExt cx="4633202" cy="5017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33202" cy="501728"/>
            </a:xfrm>
            <a:custGeom>
              <a:avLst/>
              <a:gdLst/>
              <a:ahLst/>
              <a:cxnLst/>
              <a:rect l="l" t="t" r="r" b="b"/>
              <a:pathLst>
                <a:path w="4633202" h="501728">
                  <a:moveTo>
                    <a:pt x="22445" y="0"/>
                  </a:moveTo>
                  <a:lnTo>
                    <a:pt x="4610758" y="0"/>
                  </a:lnTo>
                  <a:cubicBezTo>
                    <a:pt x="4616710" y="0"/>
                    <a:pt x="4622419" y="2365"/>
                    <a:pt x="4626628" y="6574"/>
                  </a:cubicBezTo>
                  <a:cubicBezTo>
                    <a:pt x="4630838" y="10783"/>
                    <a:pt x="4633202" y="16492"/>
                    <a:pt x="4633202" y="22445"/>
                  </a:cubicBezTo>
                  <a:lnTo>
                    <a:pt x="4633202" y="479283"/>
                  </a:lnTo>
                  <a:cubicBezTo>
                    <a:pt x="4633202" y="491679"/>
                    <a:pt x="4623154" y="501728"/>
                    <a:pt x="4610758" y="501728"/>
                  </a:cubicBezTo>
                  <a:lnTo>
                    <a:pt x="22445" y="501728"/>
                  </a:lnTo>
                  <a:cubicBezTo>
                    <a:pt x="10049" y="501728"/>
                    <a:pt x="0" y="491679"/>
                    <a:pt x="0" y="479283"/>
                  </a:cubicBezTo>
                  <a:lnTo>
                    <a:pt x="0" y="22445"/>
                  </a:lnTo>
                  <a:cubicBezTo>
                    <a:pt x="0" y="16492"/>
                    <a:pt x="2365" y="10783"/>
                    <a:pt x="6574" y="6574"/>
                  </a:cubicBezTo>
                  <a:cubicBezTo>
                    <a:pt x="10783" y="2365"/>
                    <a:pt x="16492" y="0"/>
                    <a:pt x="22445" y="0"/>
                  </a:cubicBezTo>
                  <a:close/>
                </a:path>
              </a:pathLst>
            </a:custGeom>
            <a:solidFill>
              <a:srgbClr val="C89F6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633202" cy="57792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863582" lvl="1" indent="-431791" algn="l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Central and West Chicago show darker intensity, indicating higher crime rates</a:t>
              </a:r>
            </a:p>
            <a:p>
              <a:pPr marL="863582" lvl="1" indent="-431791" algn="l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Crime distribution is not uniform across the city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28422" y="360161"/>
            <a:ext cx="12831157" cy="7810967"/>
          </a:xfrm>
          <a:custGeom>
            <a:avLst/>
            <a:gdLst/>
            <a:ahLst/>
            <a:cxnLst/>
            <a:rect l="l" t="t" r="r" b="b"/>
            <a:pathLst>
              <a:path w="12831157" h="7810967">
                <a:moveTo>
                  <a:pt x="0" y="0"/>
                </a:moveTo>
                <a:lnTo>
                  <a:pt x="12831156" y="0"/>
                </a:lnTo>
                <a:lnTo>
                  <a:pt x="12831156" y="7810966"/>
                </a:lnTo>
                <a:lnTo>
                  <a:pt x="0" y="7810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0981" y="8430247"/>
            <a:ext cx="16166038" cy="1200148"/>
            <a:chOff x="0" y="0"/>
            <a:chExt cx="4257722" cy="316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57722" cy="316088"/>
            </a:xfrm>
            <a:custGeom>
              <a:avLst/>
              <a:gdLst/>
              <a:ahLst/>
              <a:cxnLst/>
              <a:rect l="l" t="t" r="r" b="b"/>
              <a:pathLst>
                <a:path w="4257722" h="316088">
                  <a:moveTo>
                    <a:pt x="24424" y="0"/>
                  </a:moveTo>
                  <a:lnTo>
                    <a:pt x="4233298" y="0"/>
                  </a:lnTo>
                  <a:cubicBezTo>
                    <a:pt x="4239776" y="0"/>
                    <a:pt x="4245988" y="2573"/>
                    <a:pt x="4250568" y="7154"/>
                  </a:cubicBezTo>
                  <a:cubicBezTo>
                    <a:pt x="4255149" y="11734"/>
                    <a:pt x="4257722" y="17946"/>
                    <a:pt x="4257722" y="24424"/>
                  </a:cubicBezTo>
                  <a:lnTo>
                    <a:pt x="4257722" y="291664"/>
                  </a:lnTo>
                  <a:cubicBezTo>
                    <a:pt x="4257722" y="305153"/>
                    <a:pt x="4246787" y="316088"/>
                    <a:pt x="4233298" y="316088"/>
                  </a:cubicBezTo>
                  <a:lnTo>
                    <a:pt x="24424" y="316088"/>
                  </a:lnTo>
                  <a:cubicBezTo>
                    <a:pt x="17946" y="316088"/>
                    <a:pt x="11734" y="313515"/>
                    <a:pt x="7154" y="308935"/>
                  </a:cubicBezTo>
                  <a:cubicBezTo>
                    <a:pt x="2573" y="304354"/>
                    <a:pt x="0" y="298142"/>
                    <a:pt x="0" y="291664"/>
                  </a:cubicBezTo>
                  <a:lnTo>
                    <a:pt x="0" y="24424"/>
                  </a:lnTo>
                  <a:cubicBezTo>
                    <a:pt x="0" y="17946"/>
                    <a:pt x="2573" y="11734"/>
                    <a:pt x="7154" y="7154"/>
                  </a:cubicBezTo>
                  <a:cubicBezTo>
                    <a:pt x="11734" y="2573"/>
                    <a:pt x="17946" y="0"/>
                    <a:pt x="24424" y="0"/>
                  </a:cubicBezTo>
                  <a:close/>
                </a:path>
              </a:pathLst>
            </a:custGeom>
            <a:solidFill>
              <a:srgbClr val="C89F6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257722" cy="39228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862965" lvl="1" indent="-431165" algn="l">
                <a:lnSpc>
                  <a:spcPts val="5599"/>
                </a:lnSpc>
                <a:buFont typeface="Arial"/>
                <a:buChar char="•"/>
              </a:pPr>
              <a:r>
                <a:rPr lang="en-US" sz="3700" dirty="0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Helps in identifying environmental triggers for different crime categories</a:t>
              </a:r>
              <a:endParaRPr lang="en-US" sz="3700" dirty="0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6454" y="1745226"/>
            <a:ext cx="5495092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  <a:spcBef>
                <a:spcPct val="0"/>
              </a:spcBef>
            </a:pPr>
            <a:r>
              <a:rPr lang="en-US" sz="9999">
                <a:solidFill>
                  <a:srgbClr val="C89F65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KEY TAKEAWAYS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03922" y="3829052"/>
            <a:ext cx="14880157" cy="5429248"/>
            <a:chOff x="0" y="0"/>
            <a:chExt cx="3919054" cy="14299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19053" cy="1429925"/>
            </a:xfrm>
            <a:custGeom>
              <a:avLst/>
              <a:gdLst/>
              <a:ahLst/>
              <a:cxnLst/>
              <a:rect l="l" t="t" r="r" b="b"/>
              <a:pathLst>
                <a:path w="3919053" h="1429925">
                  <a:moveTo>
                    <a:pt x="26535" y="0"/>
                  </a:moveTo>
                  <a:lnTo>
                    <a:pt x="3892519" y="0"/>
                  </a:lnTo>
                  <a:cubicBezTo>
                    <a:pt x="3907174" y="0"/>
                    <a:pt x="3919053" y="11880"/>
                    <a:pt x="3919053" y="26535"/>
                  </a:cubicBezTo>
                  <a:lnTo>
                    <a:pt x="3919053" y="1403391"/>
                  </a:lnTo>
                  <a:cubicBezTo>
                    <a:pt x="3919053" y="1418045"/>
                    <a:pt x="3907174" y="1429925"/>
                    <a:pt x="3892519" y="1429925"/>
                  </a:cubicBezTo>
                  <a:lnTo>
                    <a:pt x="26535" y="1429925"/>
                  </a:lnTo>
                  <a:cubicBezTo>
                    <a:pt x="11880" y="1429925"/>
                    <a:pt x="0" y="1418045"/>
                    <a:pt x="0" y="1403391"/>
                  </a:cubicBezTo>
                  <a:lnTo>
                    <a:pt x="0" y="26535"/>
                  </a:lnTo>
                  <a:cubicBezTo>
                    <a:pt x="0" y="11880"/>
                    <a:pt x="11880" y="0"/>
                    <a:pt x="26535" y="0"/>
                  </a:cubicBezTo>
                  <a:close/>
                </a:path>
              </a:pathLst>
            </a:custGeom>
            <a:solidFill>
              <a:srgbClr val="C89F6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919054" cy="15061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863582" lvl="1" indent="-431791" algn="l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The environment plays a key role in crime type occurrence — Theft thrives in public places, while Battery tends to happen in more private or domestic settings.</a:t>
              </a:r>
            </a:p>
            <a:p>
              <a:pPr marL="863582" lvl="1" indent="-431791" algn="l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Street-related crimes suggest a need for increased public surveillance and patrolling.</a:t>
              </a:r>
            </a:p>
            <a:p>
              <a:pPr marL="863582" lvl="1" indent="-431791" algn="l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The strong presence of Narcotics and Assault on sidewalks may indicate drug-related street activity or disputes.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582107" cy="10891489"/>
            <a:chOff x="0" y="0"/>
            <a:chExt cx="11442810" cy="1452198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782" r="23782"/>
            <a:stretch>
              <a:fillRect/>
            </a:stretch>
          </p:blipFill>
          <p:spPr>
            <a:xfrm>
              <a:off x="0" y="0"/>
              <a:ext cx="11442810" cy="14521986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10800000">
            <a:off x="2366171" y="-973594"/>
            <a:ext cx="6244511" cy="11260594"/>
          </a:xfrm>
          <a:custGeom>
            <a:avLst/>
            <a:gdLst/>
            <a:ahLst/>
            <a:cxnLst/>
            <a:rect l="l" t="t" r="r" b="b"/>
            <a:pathLst>
              <a:path w="6244511" h="11260594">
                <a:moveTo>
                  <a:pt x="0" y="0"/>
                </a:moveTo>
                <a:lnTo>
                  <a:pt x="6244511" y="0"/>
                </a:lnTo>
                <a:lnTo>
                  <a:pt x="6244511" y="11260594"/>
                </a:lnTo>
                <a:lnTo>
                  <a:pt x="0" y="11260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44000" y="3711575"/>
            <a:ext cx="8171208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  <a:spcBef>
                <a:spcPct val="0"/>
              </a:spcBef>
            </a:pPr>
            <a:r>
              <a:rPr lang="en-US" sz="9999">
                <a:solidFill>
                  <a:srgbClr val="C89F65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WHEN DID IT HAPPEN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88092" y="5483845"/>
            <a:ext cx="8165484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A FORENSIC LOOK AT CRIME TIMELINES</a:t>
            </a: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88830" y="493697"/>
            <a:ext cx="12661391" cy="7850062"/>
          </a:xfrm>
          <a:custGeom>
            <a:avLst/>
            <a:gdLst/>
            <a:ahLst/>
            <a:cxnLst/>
            <a:rect l="l" t="t" r="r" b="b"/>
            <a:pathLst>
              <a:path w="12661391" h="7850062">
                <a:moveTo>
                  <a:pt x="0" y="0"/>
                </a:moveTo>
                <a:lnTo>
                  <a:pt x="12661392" y="0"/>
                </a:lnTo>
                <a:lnTo>
                  <a:pt x="12661392" y="7850063"/>
                </a:lnTo>
                <a:lnTo>
                  <a:pt x="0" y="7850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0290" y="8658226"/>
            <a:ext cx="8618471" cy="1200148"/>
            <a:chOff x="0" y="0"/>
            <a:chExt cx="2269885" cy="316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9885" cy="316088"/>
            </a:xfrm>
            <a:custGeom>
              <a:avLst/>
              <a:gdLst/>
              <a:ahLst/>
              <a:cxnLst/>
              <a:rect l="l" t="t" r="r" b="b"/>
              <a:pathLst>
                <a:path w="2269885" h="316088">
                  <a:moveTo>
                    <a:pt x="45813" y="0"/>
                  </a:moveTo>
                  <a:lnTo>
                    <a:pt x="2224073" y="0"/>
                  </a:lnTo>
                  <a:cubicBezTo>
                    <a:pt x="2236223" y="0"/>
                    <a:pt x="2247876" y="4827"/>
                    <a:pt x="2256467" y="13418"/>
                  </a:cubicBezTo>
                  <a:cubicBezTo>
                    <a:pt x="2265059" y="22010"/>
                    <a:pt x="2269885" y="33663"/>
                    <a:pt x="2269885" y="45813"/>
                  </a:cubicBezTo>
                  <a:lnTo>
                    <a:pt x="2269885" y="270275"/>
                  </a:lnTo>
                  <a:cubicBezTo>
                    <a:pt x="2269885" y="282426"/>
                    <a:pt x="2265059" y="294078"/>
                    <a:pt x="2256467" y="302670"/>
                  </a:cubicBezTo>
                  <a:cubicBezTo>
                    <a:pt x="2247876" y="311262"/>
                    <a:pt x="2236223" y="316088"/>
                    <a:pt x="2224073" y="316088"/>
                  </a:cubicBezTo>
                  <a:lnTo>
                    <a:pt x="45813" y="316088"/>
                  </a:lnTo>
                  <a:cubicBezTo>
                    <a:pt x="33663" y="316088"/>
                    <a:pt x="22010" y="311262"/>
                    <a:pt x="13418" y="302670"/>
                  </a:cubicBezTo>
                  <a:cubicBezTo>
                    <a:pt x="4827" y="294078"/>
                    <a:pt x="0" y="282426"/>
                    <a:pt x="0" y="270275"/>
                  </a:cubicBezTo>
                  <a:lnTo>
                    <a:pt x="0" y="45813"/>
                  </a:lnTo>
                  <a:cubicBezTo>
                    <a:pt x="0" y="33663"/>
                    <a:pt x="4827" y="22010"/>
                    <a:pt x="13418" y="13418"/>
                  </a:cubicBezTo>
                  <a:cubicBezTo>
                    <a:pt x="22010" y="4827"/>
                    <a:pt x="33663" y="0"/>
                    <a:pt x="45813" y="0"/>
                  </a:cubicBezTo>
                  <a:close/>
                </a:path>
              </a:pathLst>
            </a:custGeom>
            <a:solidFill>
              <a:srgbClr val="C89F6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2269885" cy="39228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Monthly trend in crime across the years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96118" y="405405"/>
            <a:ext cx="12695764" cy="7688051"/>
          </a:xfrm>
          <a:custGeom>
            <a:avLst/>
            <a:gdLst/>
            <a:ahLst/>
            <a:cxnLst/>
            <a:rect l="l" t="t" r="r" b="b"/>
            <a:pathLst>
              <a:path w="12695764" h="7688051">
                <a:moveTo>
                  <a:pt x="0" y="0"/>
                </a:moveTo>
                <a:lnTo>
                  <a:pt x="12695764" y="0"/>
                </a:lnTo>
                <a:lnTo>
                  <a:pt x="12695764" y="7688051"/>
                </a:lnTo>
                <a:lnTo>
                  <a:pt x="0" y="7688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4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152056" y="8423618"/>
            <a:ext cx="9983888" cy="1200148"/>
            <a:chOff x="0" y="0"/>
            <a:chExt cx="2629501" cy="316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29501" cy="316088"/>
            </a:xfrm>
            <a:custGeom>
              <a:avLst/>
              <a:gdLst/>
              <a:ahLst/>
              <a:cxnLst/>
              <a:rect l="l" t="t" r="r" b="b"/>
              <a:pathLst>
                <a:path w="2629501" h="316088">
                  <a:moveTo>
                    <a:pt x="39548" y="0"/>
                  </a:moveTo>
                  <a:lnTo>
                    <a:pt x="2589954" y="0"/>
                  </a:lnTo>
                  <a:cubicBezTo>
                    <a:pt x="2611795" y="0"/>
                    <a:pt x="2629501" y="17706"/>
                    <a:pt x="2629501" y="39548"/>
                  </a:cubicBezTo>
                  <a:lnTo>
                    <a:pt x="2629501" y="276541"/>
                  </a:lnTo>
                  <a:cubicBezTo>
                    <a:pt x="2629501" y="298382"/>
                    <a:pt x="2611795" y="316088"/>
                    <a:pt x="2589954" y="316088"/>
                  </a:cubicBezTo>
                  <a:lnTo>
                    <a:pt x="39548" y="316088"/>
                  </a:lnTo>
                  <a:cubicBezTo>
                    <a:pt x="17706" y="316088"/>
                    <a:pt x="0" y="298382"/>
                    <a:pt x="0" y="276541"/>
                  </a:cubicBezTo>
                  <a:lnTo>
                    <a:pt x="0" y="39548"/>
                  </a:lnTo>
                  <a:cubicBezTo>
                    <a:pt x="0" y="17706"/>
                    <a:pt x="17706" y="0"/>
                    <a:pt x="39548" y="0"/>
                  </a:cubicBezTo>
                  <a:close/>
                </a:path>
              </a:pathLst>
            </a:custGeom>
            <a:solidFill>
              <a:srgbClr val="C89F6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2629501" cy="392288"/>
            </a:xfrm>
            <a:prstGeom prst="rect">
              <a:avLst/>
            </a:prstGeom>
          </p:spPr>
          <p:txBody>
            <a:bodyPr lIns="254000" tIns="254000" rIns="254000" bIns="254000" rtlCol="0" anchor="b"/>
            <a:lstStyle/>
            <a:p>
              <a:pPr algn="ctr">
                <a:lnSpc>
                  <a:spcPts val="5599"/>
                </a:lnSpc>
              </a:pPr>
              <a:r>
                <a:rPr lang="en-US" sz="3700" dirty="0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As expected crime peaks during evening hours </a:t>
              </a:r>
              <a:endParaRPr lang="en-US" sz="3700">
                <a:ea typeface="Calibri"/>
                <a:cs typeface="Calibri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6454" y="711835"/>
            <a:ext cx="5495092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  <a:spcBef>
                <a:spcPct val="0"/>
              </a:spcBef>
            </a:pPr>
            <a:r>
              <a:rPr lang="en-US" sz="9999">
                <a:solidFill>
                  <a:srgbClr val="C89F65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KEY TAKEAWAYS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94269" y="2754800"/>
            <a:ext cx="15099461" cy="5720789"/>
            <a:chOff x="0" y="0"/>
            <a:chExt cx="3976813" cy="15067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76813" cy="1506710"/>
            </a:xfrm>
            <a:custGeom>
              <a:avLst/>
              <a:gdLst/>
              <a:ahLst/>
              <a:cxnLst/>
              <a:rect l="l" t="t" r="r" b="b"/>
              <a:pathLst>
                <a:path w="3976813" h="1506710">
                  <a:moveTo>
                    <a:pt x="26149" y="0"/>
                  </a:moveTo>
                  <a:lnTo>
                    <a:pt x="3950664" y="0"/>
                  </a:lnTo>
                  <a:cubicBezTo>
                    <a:pt x="3957599" y="0"/>
                    <a:pt x="3964250" y="2755"/>
                    <a:pt x="3969154" y="7659"/>
                  </a:cubicBezTo>
                  <a:cubicBezTo>
                    <a:pt x="3974058" y="12563"/>
                    <a:pt x="3976813" y="19214"/>
                    <a:pt x="3976813" y="26149"/>
                  </a:cubicBezTo>
                  <a:lnTo>
                    <a:pt x="3976813" y="1480561"/>
                  </a:lnTo>
                  <a:cubicBezTo>
                    <a:pt x="3976813" y="1495003"/>
                    <a:pt x="3965105" y="1506710"/>
                    <a:pt x="3950664" y="1506710"/>
                  </a:cubicBezTo>
                  <a:lnTo>
                    <a:pt x="26149" y="1506710"/>
                  </a:lnTo>
                  <a:cubicBezTo>
                    <a:pt x="19214" y="1506710"/>
                    <a:pt x="12563" y="1503955"/>
                    <a:pt x="7659" y="1499051"/>
                  </a:cubicBezTo>
                  <a:cubicBezTo>
                    <a:pt x="2755" y="1494147"/>
                    <a:pt x="0" y="1487496"/>
                    <a:pt x="0" y="1480561"/>
                  </a:cubicBezTo>
                  <a:lnTo>
                    <a:pt x="0" y="26149"/>
                  </a:lnTo>
                  <a:cubicBezTo>
                    <a:pt x="0" y="11707"/>
                    <a:pt x="11707" y="0"/>
                    <a:pt x="26149" y="0"/>
                  </a:cubicBezTo>
                  <a:close/>
                </a:path>
              </a:pathLst>
            </a:custGeom>
            <a:solidFill>
              <a:srgbClr val="C89F6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976813" cy="158291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863582" lvl="1" indent="-431791" algn="l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Crime follows a recurring pattern</a:t>
              </a:r>
            </a:p>
            <a:p>
              <a:pPr marL="863582" lvl="1" indent="-431791" algn="l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Crimes peak consistently in summer months (especially July &amp; August) across years.</a:t>
              </a:r>
            </a:p>
            <a:p>
              <a:pPr marL="863582" lvl="1" indent="-431791" algn="l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Evening hours (12 PM – 11 PM) show the highest crime activity on all days.</a:t>
              </a:r>
            </a:p>
            <a:p>
              <a:pPr marL="863582" lvl="1" indent="-431791" algn="l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Weekend days records the most number of crimes, particularly during late hours.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803748" y="-853534"/>
            <a:ext cx="8848416" cy="5794459"/>
            <a:chOff x="0" y="0"/>
            <a:chExt cx="6273800" cy="41084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3800" cy="4108450"/>
            </a:xfrm>
            <a:custGeom>
              <a:avLst/>
              <a:gdLst/>
              <a:ahLst/>
              <a:cxnLst/>
              <a:rect l="l" t="t" r="r" b="b"/>
              <a:pathLst>
                <a:path w="6273800" h="4108450">
                  <a:moveTo>
                    <a:pt x="6273800" y="4108450"/>
                  </a:moveTo>
                  <a:lnTo>
                    <a:pt x="0" y="410845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4108450"/>
                  </a:lnTo>
                  <a:close/>
                </a:path>
              </a:pathLst>
            </a:custGeom>
            <a:blipFill>
              <a:blip r:embed="rId2"/>
              <a:stretch>
                <a:fillRect l="-5089" t="-56262" b="-8445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273800" cy="4108450"/>
            </a:xfrm>
            <a:custGeom>
              <a:avLst/>
              <a:gdLst/>
              <a:ahLst/>
              <a:cxnLst/>
              <a:rect l="l" t="t" r="r" b="b"/>
              <a:pathLst>
                <a:path w="6273800" h="4108450">
                  <a:moveTo>
                    <a:pt x="6273800" y="4108450"/>
                  </a:moveTo>
                  <a:lnTo>
                    <a:pt x="0" y="410845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4108450"/>
                  </a:lnTo>
                  <a:close/>
                </a:path>
              </a:pathLst>
            </a:custGeom>
            <a:blipFill>
              <a:blip r:embed="rId3"/>
              <a:stretch>
                <a:fillRect l="-84" r="-84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803748" y="5346076"/>
            <a:ext cx="8848416" cy="5794459"/>
            <a:chOff x="0" y="0"/>
            <a:chExt cx="6273800" cy="41084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73800" cy="4108450"/>
            </a:xfrm>
            <a:custGeom>
              <a:avLst/>
              <a:gdLst/>
              <a:ahLst/>
              <a:cxnLst/>
              <a:rect l="l" t="t" r="r" b="b"/>
              <a:pathLst>
                <a:path w="6273800" h="4108450">
                  <a:moveTo>
                    <a:pt x="6273800" y="4108450"/>
                  </a:moveTo>
                  <a:lnTo>
                    <a:pt x="0" y="410845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4108450"/>
                  </a:lnTo>
                  <a:close/>
                </a:path>
              </a:pathLst>
            </a:custGeom>
            <a:blipFill>
              <a:blip r:embed="rId4"/>
              <a:stretch>
                <a:fillRect t="-901" b="-90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273800" cy="4108450"/>
            </a:xfrm>
            <a:custGeom>
              <a:avLst/>
              <a:gdLst/>
              <a:ahLst/>
              <a:cxnLst/>
              <a:rect l="l" t="t" r="r" b="b"/>
              <a:pathLst>
                <a:path w="6273800" h="4108450">
                  <a:moveTo>
                    <a:pt x="6273800" y="4108450"/>
                  </a:moveTo>
                  <a:lnTo>
                    <a:pt x="0" y="410845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4108450"/>
                  </a:lnTo>
                  <a:close/>
                </a:path>
              </a:pathLst>
            </a:custGeom>
            <a:blipFill>
              <a:blip r:embed="rId3"/>
              <a:stretch>
                <a:fillRect l="-84" r="-84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4634951" y="-297374"/>
            <a:ext cx="3017212" cy="10881749"/>
            <a:chOff x="0" y="0"/>
            <a:chExt cx="4022950" cy="14508998"/>
          </a:xfrm>
        </p:grpSpPr>
        <p:sp>
          <p:nvSpPr>
            <p:cNvPr id="9" name="Freeform 9"/>
            <p:cNvSpPr/>
            <p:nvPr/>
          </p:nvSpPr>
          <p:spPr>
            <a:xfrm rot="-10800000">
              <a:off x="0" y="7254499"/>
              <a:ext cx="4022950" cy="7254499"/>
            </a:xfrm>
            <a:custGeom>
              <a:avLst/>
              <a:gdLst/>
              <a:ahLst/>
              <a:cxnLst/>
              <a:rect l="l" t="t" r="r" b="b"/>
              <a:pathLst>
                <a:path w="4022950" h="7254499">
                  <a:moveTo>
                    <a:pt x="0" y="0"/>
                  </a:moveTo>
                  <a:lnTo>
                    <a:pt x="4022950" y="0"/>
                  </a:lnTo>
                  <a:lnTo>
                    <a:pt x="4022950" y="7254499"/>
                  </a:lnTo>
                  <a:lnTo>
                    <a:pt x="0" y="7254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10800000">
              <a:off x="0" y="0"/>
              <a:ext cx="4022950" cy="7254499"/>
            </a:xfrm>
            <a:custGeom>
              <a:avLst/>
              <a:gdLst/>
              <a:ahLst/>
              <a:cxnLst/>
              <a:rect l="l" t="t" r="r" b="b"/>
              <a:pathLst>
                <a:path w="4022950" h="7254499">
                  <a:moveTo>
                    <a:pt x="0" y="0"/>
                  </a:moveTo>
                  <a:lnTo>
                    <a:pt x="4022950" y="0"/>
                  </a:lnTo>
                  <a:lnTo>
                    <a:pt x="4022950" y="7254499"/>
                  </a:lnTo>
                  <a:lnTo>
                    <a:pt x="0" y="7254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AutoShape 11"/>
          <p:cNvSpPr/>
          <p:nvPr/>
        </p:nvSpPr>
        <p:spPr>
          <a:xfrm flipV="1">
            <a:off x="-2643716" y="4530641"/>
            <a:ext cx="806761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499648" y="2489116"/>
            <a:ext cx="7461707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  <a:spcBef>
                <a:spcPct val="0"/>
              </a:spcBef>
            </a:pPr>
            <a:r>
              <a:rPr lang="en-US" sz="9999">
                <a:solidFill>
                  <a:srgbClr val="C89F65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WHY DID IT HAPPEN 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5227" y="5181600"/>
            <a:ext cx="5090550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THE FORCES THAT DRIVE OFFENDERS</a:t>
            </a: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18472" y="617868"/>
            <a:ext cx="6851056" cy="9051264"/>
          </a:xfrm>
          <a:custGeom>
            <a:avLst/>
            <a:gdLst/>
            <a:ahLst/>
            <a:cxnLst/>
            <a:rect l="l" t="t" r="r" b="b"/>
            <a:pathLst>
              <a:path w="6851056" h="9051264">
                <a:moveTo>
                  <a:pt x="0" y="0"/>
                </a:moveTo>
                <a:lnTo>
                  <a:pt x="6851056" y="0"/>
                </a:lnTo>
                <a:lnTo>
                  <a:pt x="6851056" y="9051264"/>
                </a:lnTo>
                <a:lnTo>
                  <a:pt x="0" y="9051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0" r="-680"/>
            </a:stretch>
          </a:blipFill>
        </p:spPr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76863" y="-246337"/>
            <a:ext cx="8582107" cy="10779673"/>
            <a:chOff x="0" y="0"/>
            <a:chExt cx="11442810" cy="143728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0193" r="10193"/>
            <a:stretch>
              <a:fillRect/>
            </a:stretch>
          </p:blipFill>
          <p:spPr>
            <a:xfrm>
              <a:off x="0" y="0"/>
              <a:ext cx="11442810" cy="14372898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9976863" y="-973594"/>
            <a:ext cx="6244511" cy="11260594"/>
          </a:xfrm>
          <a:custGeom>
            <a:avLst/>
            <a:gdLst/>
            <a:ahLst/>
            <a:cxnLst/>
            <a:rect l="l" t="t" r="r" b="b"/>
            <a:pathLst>
              <a:path w="6244511" h="11260594">
                <a:moveTo>
                  <a:pt x="0" y="0"/>
                </a:moveTo>
                <a:lnTo>
                  <a:pt x="6244511" y="0"/>
                </a:lnTo>
                <a:lnTo>
                  <a:pt x="6244511" y="11260594"/>
                </a:lnTo>
                <a:lnTo>
                  <a:pt x="0" y="11260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48281" y="799653"/>
            <a:ext cx="2876147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  <a:spcBef>
                <a:spcPct val="0"/>
              </a:spcBef>
            </a:pPr>
            <a:r>
              <a:rPr lang="en-US" sz="9999">
                <a:solidFill>
                  <a:srgbClr val="C89F65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AGENDA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867319" y="2426398"/>
            <a:ext cx="6838072" cy="7167350"/>
            <a:chOff x="0" y="0"/>
            <a:chExt cx="1800974" cy="18876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0974" cy="1887697"/>
            </a:xfrm>
            <a:custGeom>
              <a:avLst/>
              <a:gdLst/>
              <a:ahLst/>
              <a:cxnLst/>
              <a:rect l="l" t="t" r="r" b="b"/>
              <a:pathLst>
                <a:path w="1800974" h="1887697">
                  <a:moveTo>
                    <a:pt x="57741" y="0"/>
                  </a:moveTo>
                  <a:lnTo>
                    <a:pt x="1743233" y="0"/>
                  </a:lnTo>
                  <a:cubicBezTo>
                    <a:pt x="1758546" y="0"/>
                    <a:pt x="1773233" y="6083"/>
                    <a:pt x="1784062" y="16912"/>
                  </a:cubicBezTo>
                  <a:cubicBezTo>
                    <a:pt x="1794890" y="27741"/>
                    <a:pt x="1800974" y="42427"/>
                    <a:pt x="1800974" y="57741"/>
                  </a:cubicBezTo>
                  <a:lnTo>
                    <a:pt x="1800974" y="1829956"/>
                  </a:lnTo>
                  <a:cubicBezTo>
                    <a:pt x="1800974" y="1845270"/>
                    <a:pt x="1794890" y="1859956"/>
                    <a:pt x="1784062" y="1870785"/>
                  </a:cubicBezTo>
                  <a:cubicBezTo>
                    <a:pt x="1773233" y="1881614"/>
                    <a:pt x="1758546" y="1887697"/>
                    <a:pt x="1743233" y="1887697"/>
                  </a:cubicBezTo>
                  <a:lnTo>
                    <a:pt x="57741" y="1887697"/>
                  </a:lnTo>
                  <a:cubicBezTo>
                    <a:pt x="42427" y="1887697"/>
                    <a:pt x="27741" y="1881614"/>
                    <a:pt x="16912" y="1870785"/>
                  </a:cubicBezTo>
                  <a:cubicBezTo>
                    <a:pt x="6083" y="1859956"/>
                    <a:pt x="0" y="1845270"/>
                    <a:pt x="0" y="1829956"/>
                  </a:cubicBezTo>
                  <a:lnTo>
                    <a:pt x="0" y="57741"/>
                  </a:lnTo>
                  <a:cubicBezTo>
                    <a:pt x="0" y="42427"/>
                    <a:pt x="6083" y="27741"/>
                    <a:pt x="16912" y="16912"/>
                  </a:cubicBezTo>
                  <a:cubicBezTo>
                    <a:pt x="27741" y="6083"/>
                    <a:pt x="42427" y="0"/>
                    <a:pt x="57741" y="0"/>
                  </a:cubicBezTo>
                  <a:close/>
                </a:path>
              </a:pathLst>
            </a:custGeom>
            <a:solidFill>
              <a:srgbClr val="C89F6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800974" cy="196389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863582" lvl="1" indent="-431791" algn="l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Chicago vs. Other Cities</a:t>
              </a:r>
            </a:p>
            <a:p>
              <a:pPr marL="863582" lvl="1" indent="-431791" algn="l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What happened ?</a:t>
              </a:r>
            </a:p>
            <a:p>
              <a:pPr marL="863582" lvl="1" indent="-431791" algn="l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Where did it happened ?</a:t>
              </a:r>
            </a:p>
            <a:p>
              <a:pPr marL="863582" lvl="1" indent="-431791" algn="l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When did it happened ?</a:t>
              </a:r>
            </a:p>
            <a:p>
              <a:pPr marL="863582" lvl="1" indent="-431791" algn="l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Why Did It Happen?</a:t>
              </a:r>
            </a:p>
            <a:p>
              <a:pPr marL="863582" lvl="1" indent="-431791" algn="l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Conclusion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1528" y="1780713"/>
            <a:ext cx="7786481" cy="6725573"/>
          </a:xfrm>
          <a:custGeom>
            <a:avLst/>
            <a:gdLst/>
            <a:ahLst/>
            <a:cxnLst/>
            <a:rect l="l" t="t" r="r" b="b"/>
            <a:pathLst>
              <a:path w="7786481" h="6725573">
                <a:moveTo>
                  <a:pt x="0" y="0"/>
                </a:moveTo>
                <a:lnTo>
                  <a:pt x="7786482" y="0"/>
                </a:lnTo>
                <a:lnTo>
                  <a:pt x="7786482" y="6725574"/>
                </a:lnTo>
                <a:lnTo>
                  <a:pt x="0" y="6725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401057" y="569119"/>
            <a:ext cx="9229131" cy="9148763"/>
            <a:chOff x="0" y="0"/>
            <a:chExt cx="2430718" cy="24095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0718" cy="2409551"/>
            </a:xfrm>
            <a:custGeom>
              <a:avLst/>
              <a:gdLst/>
              <a:ahLst/>
              <a:cxnLst/>
              <a:rect l="l" t="t" r="r" b="b"/>
              <a:pathLst>
                <a:path w="2430718" h="2409551">
                  <a:moveTo>
                    <a:pt x="42782" y="0"/>
                  </a:moveTo>
                  <a:lnTo>
                    <a:pt x="2387936" y="0"/>
                  </a:lnTo>
                  <a:cubicBezTo>
                    <a:pt x="2399282" y="0"/>
                    <a:pt x="2410164" y="4507"/>
                    <a:pt x="2418187" y="12530"/>
                  </a:cubicBezTo>
                  <a:cubicBezTo>
                    <a:pt x="2426210" y="20554"/>
                    <a:pt x="2430718" y="31435"/>
                    <a:pt x="2430718" y="42782"/>
                  </a:cubicBezTo>
                  <a:lnTo>
                    <a:pt x="2430718" y="2366769"/>
                  </a:lnTo>
                  <a:cubicBezTo>
                    <a:pt x="2430718" y="2390397"/>
                    <a:pt x="2411564" y="2409551"/>
                    <a:pt x="2387936" y="2409551"/>
                  </a:cubicBezTo>
                  <a:lnTo>
                    <a:pt x="42782" y="2409551"/>
                  </a:lnTo>
                  <a:cubicBezTo>
                    <a:pt x="19154" y="2409551"/>
                    <a:pt x="0" y="2390397"/>
                    <a:pt x="0" y="2366769"/>
                  </a:cubicBezTo>
                  <a:lnTo>
                    <a:pt x="0" y="42782"/>
                  </a:lnTo>
                  <a:cubicBezTo>
                    <a:pt x="0" y="19154"/>
                    <a:pt x="19154" y="0"/>
                    <a:pt x="42782" y="0"/>
                  </a:cubicBezTo>
                  <a:close/>
                </a:path>
              </a:pathLst>
            </a:custGeom>
            <a:solidFill>
              <a:srgbClr val="C89F6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2430718" cy="248575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Areas with low median household income (e.g., &lt;$30K) face significantly higher crime rates.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West and South Side neighborhoods show both low income and high crime.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North Side areas with higher income (&gt; $80K) have lower crime.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High income community = more number of Theft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Poverty and crime are cyclical: crime discourages investment, which deepens poverty.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Gentrification effect : Crime falls with investment &amp; development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89873" y="2292579"/>
            <a:ext cx="9522910" cy="5701842"/>
          </a:xfrm>
          <a:custGeom>
            <a:avLst/>
            <a:gdLst/>
            <a:ahLst/>
            <a:cxnLst/>
            <a:rect l="l" t="t" r="r" b="b"/>
            <a:pathLst>
              <a:path w="9522910" h="5701842">
                <a:moveTo>
                  <a:pt x="0" y="0"/>
                </a:moveTo>
                <a:lnTo>
                  <a:pt x="9522910" y="0"/>
                </a:lnTo>
                <a:lnTo>
                  <a:pt x="9522910" y="5701842"/>
                </a:lnTo>
                <a:lnTo>
                  <a:pt x="0" y="5701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0318" y="743049"/>
            <a:ext cx="7551894" cy="9148763"/>
            <a:chOff x="0" y="0"/>
            <a:chExt cx="1988976" cy="24095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88976" cy="2409551"/>
            </a:xfrm>
            <a:custGeom>
              <a:avLst/>
              <a:gdLst/>
              <a:ahLst/>
              <a:cxnLst/>
              <a:rect l="l" t="t" r="r" b="b"/>
              <a:pathLst>
                <a:path w="1988976" h="2409551">
                  <a:moveTo>
                    <a:pt x="52283" y="0"/>
                  </a:moveTo>
                  <a:lnTo>
                    <a:pt x="1936693" y="0"/>
                  </a:lnTo>
                  <a:cubicBezTo>
                    <a:pt x="1950559" y="0"/>
                    <a:pt x="1963858" y="5508"/>
                    <a:pt x="1973663" y="15313"/>
                  </a:cubicBezTo>
                  <a:cubicBezTo>
                    <a:pt x="1983468" y="25118"/>
                    <a:pt x="1988976" y="38417"/>
                    <a:pt x="1988976" y="52283"/>
                  </a:cubicBezTo>
                  <a:lnTo>
                    <a:pt x="1988976" y="2357267"/>
                  </a:lnTo>
                  <a:cubicBezTo>
                    <a:pt x="1988976" y="2371134"/>
                    <a:pt x="1983468" y="2384432"/>
                    <a:pt x="1973663" y="2394237"/>
                  </a:cubicBezTo>
                  <a:cubicBezTo>
                    <a:pt x="1963858" y="2404042"/>
                    <a:pt x="1950559" y="2409551"/>
                    <a:pt x="1936693" y="2409551"/>
                  </a:cubicBezTo>
                  <a:lnTo>
                    <a:pt x="52283" y="2409551"/>
                  </a:lnTo>
                  <a:cubicBezTo>
                    <a:pt x="38417" y="2409551"/>
                    <a:pt x="25118" y="2404042"/>
                    <a:pt x="15313" y="2394237"/>
                  </a:cubicBezTo>
                  <a:cubicBezTo>
                    <a:pt x="5508" y="2384432"/>
                    <a:pt x="0" y="2371134"/>
                    <a:pt x="0" y="2357267"/>
                  </a:cubicBezTo>
                  <a:lnTo>
                    <a:pt x="0" y="52283"/>
                  </a:lnTo>
                  <a:cubicBezTo>
                    <a:pt x="0" y="38417"/>
                    <a:pt x="5508" y="25118"/>
                    <a:pt x="15313" y="15313"/>
                  </a:cubicBezTo>
                  <a:cubicBezTo>
                    <a:pt x="25118" y="5508"/>
                    <a:pt x="38417" y="0"/>
                    <a:pt x="52283" y="0"/>
                  </a:cubicBezTo>
                  <a:close/>
                </a:path>
              </a:pathLst>
            </a:custGeom>
            <a:solidFill>
              <a:srgbClr val="C89F6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988976" cy="248575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Warmest  Month July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Summer surge: 38% of more crime in summer.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Coldest Month February.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Winter dip: Cold weather = fewer street crimes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October = collection month for winter season.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Routine Activity Theory: Crime = Offender + Target – Guardian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Weather impact: Hot = ↑ violence, cold = ↓ street activity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Exceptions: Domestic violence, retail theft (Dec. holidays)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7101209" y="3608478"/>
            <a:ext cx="1429891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802721" y="1489687"/>
            <a:ext cx="5112636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C89F65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02721" y="4509197"/>
            <a:ext cx="9042387" cy="494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Crime in Chicago is driven by clear patterns in time and location, deeply linked to poverty, environment, and social factors. Effective future action requires smart policing during high-risk hours, targeted investment in disadvantaged areas, expansion of youth and social programs, and the use of data to guide proactive, community-based crime prevention strategies.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79732" y="-608648"/>
            <a:ext cx="7008076" cy="11504297"/>
            <a:chOff x="0" y="0"/>
            <a:chExt cx="3543300" cy="5816600"/>
          </a:xfrm>
        </p:grpSpPr>
        <p:sp>
          <p:nvSpPr>
            <p:cNvPr id="6" name="Freeform 6"/>
            <p:cNvSpPr/>
            <p:nvPr/>
          </p:nvSpPr>
          <p:spPr>
            <a:xfrm>
              <a:off x="76200" y="0"/>
              <a:ext cx="1676400" cy="2908300"/>
            </a:xfrm>
            <a:custGeom>
              <a:avLst/>
              <a:gdLst/>
              <a:ahLst/>
              <a:cxnLst/>
              <a:rect l="l" t="t" r="r" b="b"/>
              <a:pathLst>
                <a:path w="1676400" h="2908300">
                  <a:moveTo>
                    <a:pt x="1676400" y="2908300"/>
                  </a:moveTo>
                  <a:lnTo>
                    <a:pt x="0" y="2908300"/>
                  </a:lnTo>
                  <a:lnTo>
                    <a:pt x="0" y="0"/>
                  </a:lnTo>
                  <a:lnTo>
                    <a:pt x="1676400" y="0"/>
                  </a:lnTo>
                  <a:lnTo>
                    <a:pt x="1676400" y="2908300"/>
                  </a:lnTo>
                  <a:close/>
                </a:path>
              </a:pathLst>
            </a:custGeom>
            <a:blipFill>
              <a:blip r:embed="rId2"/>
              <a:stretch>
                <a:fillRect l="-7828" r="-7828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790700" y="0"/>
              <a:ext cx="1676400" cy="2908300"/>
            </a:xfrm>
            <a:custGeom>
              <a:avLst/>
              <a:gdLst/>
              <a:ahLst/>
              <a:cxnLst/>
              <a:rect l="l" t="t" r="r" b="b"/>
              <a:pathLst>
                <a:path w="1676400" h="2908300">
                  <a:moveTo>
                    <a:pt x="1676400" y="2908300"/>
                  </a:moveTo>
                  <a:lnTo>
                    <a:pt x="0" y="2908300"/>
                  </a:lnTo>
                  <a:lnTo>
                    <a:pt x="0" y="0"/>
                  </a:lnTo>
                  <a:lnTo>
                    <a:pt x="1676400" y="0"/>
                  </a:lnTo>
                  <a:lnTo>
                    <a:pt x="1676400" y="2908300"/>
                  </a:lnTo>
                  <a:close/>
                </a:path>
              </a:pathLst>
            </a:custGeom>
            <a:blipFill>
              <a:blip r:embed="rId3"/>
              <a:stretch>
                <a:fillRect l="-7828" r="-7828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6200" y="2908300"/>
              <a:ext cx="1676400" cy="2908300"/>
            </a:xfrm>
            <a:custGeom>
              <a:avLst/>
              <a:gdLst/>
              <a:ahLst/>
              <a:cxnLst/>
              <a:rect l="l" t="t" r="r" b="b"/>
              <a:pathLst>
                <a:path w="1676400" h="2908300">
                  <a:moveTo>
                    <a:pt x="1676400" y="2908300"/>
                  </a:moveTo>
                  <a:lnTo>
                    <a:pt x="0" y="2908300"/>
                  </a:lnTo>
                  <a:lnTo>
                    <a:pt x="0" y="0"/>
                  </a:lnTo>
                  <a:lnTo>
                    <a:pt x="1676400" y="0"/>
                  </a:lnTo>
                  <a:lnTo>
                    <a:pt x="1676400" y="2908300"/>
                  </a:lnTo>
                  <a:close/>
                </a:path>
              </a:pathLst>
            </a:custGeom>
            <a:blipFill>
              <a:blip r:embed="rId4"/>
              <a:stretch>
                <a:fillRect l="-80113" r="-80113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790700" y="2908300"/>
              <a:ext cx="1676400" cy="2908300"/>
            </a:xfrm>
            <a:custGeom>
              <a:avLst/>
              <a:gdLst/>
              <a:ahLst/>
              <a:cxnLst/>
              <a:rect l="l" t="t" r="r" b="b"/>
              <a:pathLst>
                <a:path w="1676400" h="2908300">
                  <a:moveTo>
                    <a:pt x="1676400" y="2908300"/>
                  </a:moveTo>
                  <a:lnTo>
                    <a:pt x="0" y="2908300"/>
                  </a:lnTo>
                  <a:lnTo>
                    <a:pt x="0" y="0"/>
                  </a:lnTo>
                  <a:lnTo>
                    <a:pt x="1676400" y="0"/>
                  </a:lnTo>
                  <a:lnTo>
                    <a:pt x="1676400" y="2908300"/>
                  </a:lnTo>
                  <a:close/>
                </a:path>
              </a:pathLst>
            </a:custGeom>
            <a:blipFill>
              <a:blip r:embed="rId5"/>
              <a:stretch>
                <a:fillRect l="-80113" r="-80113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543300" cy="5816600"/>
            </a:xfrm>
            <a:custGeom>
              <a:avLst/>
              <a:gdLst/>
              <a:ahLst/>
              <a:cxnLst/>
              <a:rect l="l" t="t" r="r" b="b"/>
              <a:pathLst>
                <a:path w="3543300" h="5816600">
                  <a:moveTo>
                    <a:pt x="3543300" y="5816600"/>
                  </a:moveTo>
                  <a:lnTo>
                    <a:pt x="0" y="5816600"/>
                  </a:lnTo>
                  <a:lnTo>
                    <a:pt x="0" y="0"/>
                  </a:lnTo>
                  <a:lnTo>
                    <a:pt x="3543300" y="0"/>
                  </a:lnTo>
                  <a:lnTo>
                    <a:pt x="3543300" y="5816600"/>
                  </a:lnTo>
                  <a:close/>
                </a:path>
              </a:pathLst>
            </a:custGeom>
            <a:blipFill>
              <a:blip r:embed="rId6"/>
              <a:stretch>
                <a:fillRect l="-68" r="-68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5606754" y="-246337"/>
            <a:ext cx="2988909" cy="10779673"/>
            <a:chOff x="0" y="0"/>
            <a:chExt cx="3985213" cy="14372898"/>
          </a:xfrm>
        </p:grpSpPr>
        <p:sp>
          <p:nvSpPr>
            <p:cNvPr id="12" name="Freeform 12"/>
            <p:cNvSpPr/>
            <p:nvPr/>
          </p:nvSpPr>
          <p:spPr>
            <a:xfrm rot="-10800000">
              <a:off x="0" y="7186449"/>
              <a:ext cx="3985213" cy="7186449"/>
            </a:xfrm>
            <a:custGeom>
              <a:avLst/>
              <a:gdLst/>
              <a:ahLst/>
              <a:cxnLst/>
              <a:rect l="l" t="t" r="r" b="b"/>
              <a:pathLst>
                <a:path w="3985213" h="7186449">
                  <a:moveTo>
                    <a:pt x="0" y="0"/>
                  </a:moveTo>
                  <a:lnTo>
                    <a:pt x="3985213" y="0"/>
                  </a:lnTo>
                  <a:lnTo>
                    <a:pt x="3985213" y="7186449"/>
                  </a:lnTo>
                  <a:lnTo>
                    <a:pt x="0" y="7186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-10800000">
              <a:off x="0" y="0"/>
              <a:ext cx="3985213" cy="7186449"/>
            </a:xfrm>
            <a:custGeom>
              <a:avLst/>
              <a:gdLst/>
              <a:ahLst/>
              <a:cxnLst/>
              <a:rect l="l" t="t" r="r" b="b"/>
              <a:pathLst>
                <a:path w="3985213" h="7186449">
                  <a:moveTo>
                    <a:pt x="0" y="0"/>
                  </a:moveTo>
                  <a:lnTo>
                    <a:pt x="3985213" y="0"/>
                  </a:lnTo>
                  <a:lnTo>
                    <a:pt x="3985213" y="7186449"/>
                  </a:lnTo>
                  <a:lnTo>
                    <a:pt x="0" y="7186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62427" y="355059"/>
            <a:ext cx="11363145" cy="6463411"/>
          </a:xfrm>
          <a:custGeom>
            <a:avLst/>
            <a:gdLst/>
            <a:ahLst/>
            <a:cxnLst/>
            <a:rect l="l" t="t" r="r" b="b"/>
            <a:pathLst>
              <a:path w="11363145" h="6463411">
                <a:moveTo>
                  <a:pt x="0" y="0"/>
                </a:moveTo>
                <a:lnTo>
                  <a:pt x="11363146" y="0"/>
                </a:lnTo>
                <a:lnTo>
                  <a:pt x="11363146" y="6463411"/>
                </a:lnTo>
                <a:lnTo>
                  <a:pt x="0" y="6463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31" r="-443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9136" y="7097580"/>
            <a:ext cx="17909728" cy="2909881"/>
            <a:chOff x="0" y="0"/>
            <a:chExt cx="4716965" cy="7663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6965" cy="766388"/>
            </a:xfrm>
            <a:custGeom>
              <a:avLst/>
              <a:gdLst/>
              <a:ahLst/>
              <a:cxnLst/>
              <a:rect l="l" t="t" r="r" b="b"/>
              <a:pathLst>
                <a:path w="4716965" h="766388">
                  <a:moveTo>
                    <a:pt x="22046" y="0"/>
                  </a:moveTo>
                  <a:lnTo>
                    <a:pt x="4694919" y="0"/>
                  </a:lnTo>
                  <a:cubicBezTo>
                    <a:pt x="4707095" y="0"/>
                    <a:pt x="4716965" y="9870"/>
                    <a:pt x="4716965" y="22046"/>
                  </a:cubicBezTo>
                  <a:lnTo>
                    <a:pt x="4716965" y="744342"/>
                  </a:lnTo>
                  <a:cubicBezTo>
                    <a:pt x="4716965" y="756518"/>
                    <a:pt x="4707095" y="766388"/>
                    <a:pt x="4694919" y="766388"/>
                  </a:cubicBezTo>
                  <a:lnTo>
                    <a:pt x="22046" y="766388"/>
                  </a:lnTo>
                  <a:cubicBezTo>
                    <a:pt x="16199" y="766388"/>
                    <a:pt x="10592" y="764066"/>
                    <a:pt x="6457" y="759931"/>
                  </a:cubicBezTo>
                  <a:cubicBezTo>
                    <a:pt x="2323" y="755797"/>
                    <a:pt x="0" y="750189"/>
                    <a:pt x="0" y="744342"/>
                  </a:cubicBezTo>
                  <a:lnTo>
                    <a:pt x="0" y="22046"/>
                  </a:lnTo>
                  <a:cubicBezTo>
                    <a:pt x="0" y="9870"/>
                    <a:pt x="9870" y="0"/>
                    <a:pt x="22046" y="0"/>
                  </a:cubicBezTo>
                  <a:close/>
                </a:path>
              </a:pathLst>
            </a:custGeom>
            <a:solidFill>
              <a:srgbClr val="C89F6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716965" cy="83306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4620"/>
                </a:lnSpc>
              </a:pPr>
              <a:r>
                <a:rPr lang="en-US" sz="3300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Despite the challenges Chicago has faced with violent crime and arrest rates, there are promising signs of progress. Over the past decade, total reported crimes have decreased by 29%, reflecting the city's resilience and ongoing efforts to enhance public safety. This decline offers hope and underscores the potential for further improvements in creating a safer Chicago for all its residents.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5038" y="-240321"/>
            <a:ext cx="18738076" cy="5961222"/>
            <a:chOff x="0" y="0"/>
            <a:chExt cx="24984101" cy="79482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6139" b="26139"/>
            <a:stretch>
              <a:fillRect/>
            </a:stretch>
          </p:blipFill>
          <p:spPr>
            <a:xfrm>
              <a:off x="0" y="0"/>
              <a:ext cx="24984101" cy="794829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378322" y="2644326"/>
            <a:ext cx="18891360" cy="3086100"/>
            <a:chOff x="0" y="0"/>
            <a:chExt cx="4975502" cy="812800"/>
          </a:xfrm>
        </p:grpSpPr>
        <p:sp>
          <p:nvSpPr>
            <p:cNvPr id="5" name="Freeform 5">
              <a:hlinkClick r:id="rId3" tooltip="https://public.tableau.com/views/ChicagoCrimeDashboard_17441311944260/HomePage?:langu%20%20age=en-US&amp;:sid=&amp;:redirect=auth&amp;:display_count=n&amp;:origin=viz_share_link"/>
            </p:cNvPr>
            <p:cNvSpPr/>
            <p:nvPr/>
          </p:nvSpPr>
          <p:spPr>
            <a:xfrm>
              <a:off x="0" y="0"/>
              <a:ext cx="4975502" cy="812800"/>
            </a:xfrm>
            <a:custGeom>
              <a:avLst/>
              <a:gdLst/>
              <a:ahLst/>
              <a:cxnLst/>
              <a:rect l="l" t="t" r="r" b="b"/>
              <a:pathLst>
                <a:path w="4975502" h="812800">
                  <a:moveTo>
                    <a:pt x="0" y="0"/>
                  </a:moveTo>
                  <a:lnTo>
                    <a:pt x="4975502" y="0"/>
                  </a:lnTo>
                  <a:lnTo>
                    <a:pt x="4975502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1B191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97550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095893" y="5463624"/>
            <a:ext cx="10096215" cy="243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00"/>
              </a:lnSpc>
            </a:pPr>
            <a:r>
              <a:rPr lang="en-US" sz="17000">
                <a:solidFill>
                  <a:srgbClr val="C89F65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THANK YOU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9736" y="505308"/>
            <a:ext cx="17488528" cy="9276385"/>
            <a:chOff x="0" y="0"/>
            <a:chExt cx="4606032" cy="24431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06032" cy="2443163"/>
            </a:xfrm>
            <a:custGeom>
              <a:avLst/>
              <a:gdLst/>
              <a:ahLst/>
              <a:cxnLst/>
              <a:rect l="l" t="t" r="r" b="b"/>
              <a:pathLst>
                <a:path w="4606032" h="2443163">
                  <a:moveTo>
                    <a:pt x="22577" y="0"/>
                  </a:moveTo>
                  <a:lnTo>
                    <a:pt x="4583455" y="0"/>
                  </a:lnTo>
                  <a:cubicBezTo>
                    <a:pt x="4589443" y="0"/>
                    <a:pt x="4595185" y="2379"/>
                    <a:pt x="4599419" y="6613"/>
                  </a:cubicBezTo>
                  <a:cubicBezTo>
                    <a:pt x="4603653" y="10847"/>
                    <a:pt x="4606032" y="16589"/>
                    <a:pt x="4606032" y="22577"/>
                  </a:cubicBezTo>
                  <a:lnTo>
                    <a:pt x="4606032" y="2420586"/>
                  </a:lnTo>
                  <a:cubicBezTo>
                    <a:pt x="4606032" y="2426574"/>
                    <a:pt x="4603653" y="2432316"/>
                    <a:pt x="4599419" y="2436551"/>
                  </a:cubicBezTo>
                  <a:cubicBezTo>
                    <a:pt x="4595185" y="2440785"/>
                    <a:pt x="4589443" y="2443163"/>
                    <a:pt x="4583455" y="2443163"/>
                  </a:cubicBezTo>
                  <a:lnTo>
                    <a:pt x="22577" y="2443163"/>
                  </a:lnTo>
                  <a:cubicBezTo>
                    <a:pt x="16589" y="2443163"/>
                    <a:pt x="10847" y="2440785"/>
                    <a:pt x="6613" y="2436551"/>
                  </a:cubicBezTo>
                  <a:cubicBezTo>
                    <a:pt x="2379" y="2432316"/>
                    <a:pt x="0" y="2426574"/>
                    <a:pt x="0" y="2420586"/>
                  </a:cubicBezTo>
                  <a:lnTo>
                    <a:pt x="0" y="22577"/>
                  </a:lnTo>
                  <a:cubicBezTo>
                    <a:pt x="0" y="16589"/>
                    <a:pt x="2379" y="10847"/>
                    <a:pt x="6613" y="6613"/>
                  </a:cubicBezTo>
                  <a:cubicBezTo>
                    <a:pt x="10847" y="2379"/>
                    <a:pt x="16589" y="0"/>
                    <a:pt x="22577" y="0"/>
                  </a:cubicBezTo>
                  <a:close/>
                </a:path>
              </a:pathLst>
            </a:custGeom>
            <a:solidFill>
              <a:srgbClr val="C89F6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606032" cy="251936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55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035300" y="770195"/>
            <a:ext cx="12217399" cy="6123971"/>
          </a:xfrm>
          <a:custGeom>
            <a:avLst/>
            <a:gdLst/>
            <a:ahLst/>
            <a:cxnLst/>
            <a:rect l="l" t="t" r="r" b="b"/>
            <a:pathLst>
              <a:path w="12217399" h="6123971">
                <a:moveTo>
                  <a:pt x="0" y="0"/>
                </a:moveTo>
                <a:lnTo>
                  <a:pt x="12217400" y="0"/>
                </a:lnTo>
                <a:lnTo>
                  <a:pt x="12217400" y="6123971"/>
                </a:lnTo>
                <a:lnTo>
                  <a:pt x="0" y="6123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04521" y="7358616"/>
            <a:ext cx="13478958" cy="1671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037" lvl="1" indent="-345018" algn="l">
              <a:lnSpc>
                <a:spcPts val="4474"/>
              </a:lnSpc>
              <a:buFont typeface="Arial"/>
              <a:buChar char="•"/>
            </a:pPr>
            <a:r>
              <a:rPr lang="en-US" sz="3196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Chicago has one of the lowest safety index values among the compared cities.</a:t>
            </a:r>
          </a:p>
          <a:p>
            <a:pPr marL="690037" lvl="1" indent="-345018" algn="l">
              <a:lnSpc>
                <a:spcPts val="4474"/>
              </a:lnSpc>
              <a:buFont typeface="Arial"/>
              <a:buChar char="•"/>
            </a:pPr>
            <a:r>
              <a:rPr lang="en-US" sz="3196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Cities l</a:t>
            </a:r>
            <a:r>
              <a:rPr lang="en-US" sz="3196" u="none" strike="noStrike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ike Portland, Boston, and Austin scored significantly higher on safety.</a:t>
            </a:r>
          </a:p>
          <a:p>
            <a:pPr marL="690037" lvl="1" indent="-345018" algn="l">
              <a:lnSpc>
                <a:spcPts val="4474"/>
              </a:lnSpc>
              <a:buFont typeface="Arial"/>
              <a:buChar char="•"/>
            </a:pPr>
            <a:r>
              <a:rPr lang="en-US" sz="3196" u="none" strike="noStrike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This indicates a perception of higher crime or lower public safety in Chicago.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9736" y="505308"/>
            <a:ext cx="17488528" cy="9276385"/>
            <a:chOff x="0" y="0"/>
            <a:chExt cx="4606032" cy="24431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06032" cy="2443163"/>
            </a:xfrm>
            <a:custGeom>
              <a:avLst/>
              <a:gdLst/>
              <a:ahLst/>
              <a:cxnLst/>
              <a:rect l="l" t="t" r="r" b="b"/>
              <a:pathLst>
                <a:path w="4606032" h="2443163">
                  <a:moveTo>
                    <a:pt x="22577" y="0"/>
                  </a:moveTo>
                  <a:lnTo>
                    <a:pt x="4583455" y="0"/>
                  </a:lnTo>
                  <a:cubicBezTo>
                    <a:pt x="4589443" y="0"/>
                    <a:pt x="4595185" y="2379"/>
                    <a:pt x="4599419" y="6613"/>
                  </a:cubicBezTo>
                  <a:cubicBezTo>
                    <a:pt x="4603653" y="10847"/>
                    <a:pt x="4606032" y="16589"/>
                    <a:pt x="4606032" y="22577"/>
                  </a:cubicBezTo>
                  <a:lnTo>
                    <a:pt x="4606032" y="2420586"/>
                  </a:lnTo>
                  <a:cubicBezTo>
                    <a:pt x="4606032" y="2426574"/>
                    <a:pt x="4603653" y="2432316"/>
                    <a:pt x="4599419" y="2436551"/>
                  </a:cubicBezTo>
                  <a:cubicBezTo>
                    <a:pt x="4595185" y="2440785"/>
                    <a:pt x="4589443" y="2443163"/>
                    <a:pt x="4583455" y="2443163"/>
                  </a:cubicBezTo>
                  <a:lnTo>
                    <a:pt x="22577" y="2443163"/>
                  </a:lnTo>
                  <a:cubicBezTo>
                    <a:pt x="16589" y="2443163"/>
                    <a:pt x="10847" y="2440785"/>
                    <a:pt x="6613" y="2436551"/>
                  </a:cubicBezTo>
                  <a:cubicBezTo>
                    <a:pt x="2379" y="2432316"/>
                    <a:pt x="0" y="2426574"/>
                    <a:pt x="0" y="2420586"/>
                  </a:cubicBezTo>
                  <a:lnTo>
                    <a:pt x="0" y="22577"/>
                  </a:lnTo>
                  <a:cubicBezTo>
                    <a:pt x="0" y="16589"/>
                    <a:pt x="2379" y="10847"/>
                    <a:pt x="6613" y="6613"/>
                  </a:cubicBezTo>
                  <a:cubicBezTo>
                    <a:pt x="10847" y="2379"/>
                    <a:pt x="16589" y="0"/>
                    <a:pt x="22577" y="0"/>
                  </a:cubicBezTo>
                  <a:close/>
                </a:path>
              </a:pathLst>
            </a:custGeom>
            <a:solidFill>
              <a:srgbClr val="C89F6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606032" cy="251936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55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018530" y="805068"/>
            <a:ext cx="14008741" cy="6881794"/>
          </a:xfrm>
          <a:custGeom>
            <a:avLst/>
            <a:gdLst/>
            <a:ahLst/>
            <a:cxnLst/>
            <a:rect l="l" t="t" r="r" b="b"/>
            <a:pathLst>
              <a:path w="14008741" h="6881794">
                <a:moveTo>
                  <a:pt x="0" y="0"/>
                </a:moveTo>
                <a:lnTo>
                  <a:pt x="14008740" y="0"/>
                </a:lnTo>
                <a:lnTo>
                  <a:pt x="14008740" y="6881794"/>
                </a:lnTo>
                <a:lnTo>
                  <a:pt x="0" y="6881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18530" y="7945649"/>
            <a:ext cx="14250941" cy="110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037" lvl="1" indent="-345018" algn="l">
              <a:lnSpc>
                <a:spcPts val="4474"/>
              </a:lnSpc>
              <a:buFont typeface="Arial"/>
              <a:buChar char="•"/>
            </a:pPr>
            <a:r>
              <a:rPr lang="en-US" sz="3196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Interestingly, Chicago has the highest number of police officers per 1,000 people.</a:t>
            </a:r>
          </a:p>
          <a:p>
            <a:pPr marL="690037" lvl="1" indent="-345018" algn="l">
              <a:lnSpc>
                <a:spcPts val="4474"/>
              </a:lnSpc>
              <a:buFont typeface="Arial"/>
              <a:buChar char="•"/>
            </a:pPr>
            <a:r>
              <a:rPr lang="en-US" sz="3196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Yet, desp</a:t>
            </a:r>
            <a:r>
              <a:rPr lang="en-US" sz="3196" u="none" strike="noStrike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ite a strong police presence, the safety perception remains low.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6529814"/>
            <a:ext cx="18561668" cy="10566005"/>
            <a:chOff x="0" y="0"/>
            <a:chExt cx="24748891" cy="1408800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588" b="4588"/>
            <a:stretch>
              <a:fillRect/>
            </a:stretch>
          </p:blipFill>
          <p:spPr>
            <a:xfrm>
              <a:off x="0" y="0"/>
              <a:ext cx="24748891" cy="14088007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3922185" y="-10466115"/>
            <a:ext cx="10443629" cy="18832774"/>
          </a:xfrm>
          <a:custGeom>
            <a:avLst/>
            <a:gdLst/>
            <a:ahLst/>
            <a:cxnLst/>
            <a:rect l="l" t="t" r="r" b="b"/>
            <a:pathLst>
              <a:path w="10443629" h="18832774">
                <a:moveTo>
                  <a:pt x="0" y="0"/>
                </a:moveTo>
                <a:lnTo>
                  <a:pt x="10443630" y="0"/>
                </a:lnTo>
                <a:lnTo>
                  <a:pt x="10443630" y="18832773"/>
                </a:lnTo>
                <a:lnTo>
                  <a:pt x="0" y="18832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636282" y="3013211"/>
            <a:ext cx="7289103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C89F65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CHICAGO VS. OTHER CITIES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3741" y="4465713"/>
            <a:ext cx="14740517" cy="5073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036" lvl="1" indent="-345018" algn="l">
              <a:lnSpc>
                <a:spcPts val="4474"/>
              </a:lnSpc>
              <a:buFont typeface="Arial"/>
              <a:buChar char="•"/>
            </a:pPr>
            <a:r>
              <a:rPr lang="en-US" sz="3196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Chicago has one of the largest police forces per capita in the U.S., which should imply strong public safety.</a:t>
            </a:r>
          </a:p>
          <a:p>
            <a:pPr marL="690036" lvl="1" indent="-345018" algn="l">
              <a:lnSpc>
                <a:spcPts val="4474"/>
              </a:lnSpc>
              <a:buFont typeface="Arial"/>
              <a:buChar char="•"/>
            </a:pPr>
            <a:r>
              <a:rPr lang="en-US" sz="3196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Yet, the </a:t>
            </a:r>
            <a:r>
              <a:rPr lang="en-US" sz="3196" u="none" strike="noStrike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city ranks low in perceived safety. Many communities still face crime and residents report feeling unsafe.</a:t>
            </a:r>
          </a:p>
          <a:p>
            <a:pPr marL="690036" lvl="1" indent="-345018" algn="l">
              <a:lnSpc>
                <a:spcPts val="4474"/>
              </a:lnSpc>
              <a:buFont typeface="Arial"/>
              <a:buChar char="•"/>
            </a:pPr>
            <a:r>
              <a:rPr lang="en-US" sz="3196" u="none" strike="noStrike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Is it about policing strategies — or deeper social and economic issues?</a:t>
            </a:r>
          </a:p>
          <a:p>
            <a:pPr marL="690036" lvl="1" indent="-345018" algn="l">
              <a:lnSpc>
                <a:spcPts val="4474"/>
              </a:lnSpc>
              <a:buFont typeface="Arial"/>
              <a:buChar char="•"/>
            </a:pPr>
            <a:r>
              <a:rPr lang="en-US" sz="3196" u="none" strike="noStrike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Tourist count for chicago is approx 50 Million per year.</a:t>
            </a:r>
          </a:p>
          <a:p>
            <a:pPr marL="690036" lvl="1" indent="-345018" algn="l">
              <a:lnSpc>
                <a:spcPts val="4474"/>
              </a:lnSpc>
              <a:buFont typeface="Arial"/>
              <a:buChar char="•"/>
            </a:pPr>
            <a:r>
              <a:rPr lang="en-US" sz="3196" u="none" strike="noStrike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Let’s explore this by comparing cities on two key measures:</a:t>
            </a:r>
          </a:p>
          <a:p>
            <a:pPr marL="1380072" lvl="2" indent="-460024" algn="l">
              <a:lnSpc>
                <a:spcPts val="4474"/>
              </a:lnSpc>
              <a:buFont typeface="Arial"/>
              <a:buChar char="⚬"/>
            </a:pPr>
            <a:r>
              <a:rPr lang="en-US" sz="3196" u="none" strike="noStrike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Perceived Safety</a:t>
            </a:r>
          </a:p>
          <a:p>
            <a:pPr marL="1380072" lvl="2" indent="-460024" algn="l">
              <a:lnSpc>
                <a:spcPts val="4474"/>
              </a:lnSpc>
              <a:buFont typeface="Arial"/>
              <a:buChar char="⚬"/>
            </a:pPr>
            <a:r>
              <a:rPr lang="en-US" sz="3196" u="none" strike="noStrike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Police Presence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92933" y="-246337"/>
            <a:ext cx="12366037" cy="10779673"/>
            <a:chOff x="0" y="0"/>
            <a:chExt cx="16488049" cy="143728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1761" r="11761"/>
            <a:stretch>
              <a:fillRect/>
            </a:stretch>
          </p:blipFill>
          <p:spPr>
            <a:xfrm>
              <a:off x="0" y="0"/>
              <a:ext cx="16488049" cy="14372898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6040863" y="-486797"/>
            <a:ext cx="6244511" cy="11260594"/>
          </a:xfrm>
          <a:custGeom>
            <a:avLst/>
            <a:gdLst/>
            <a:ahLst/>
            <a:cxnLst/>
            <a:rect l="l" t="t" r="r" b="b"/>
            <a:pathLst>
              <a:path w="6244511" h="11260594">
                <a:moveTo>
                  <a:pt x="0" y="0"/>
                </a:moveTo>
                <a:lnTo>
                  <a:pt x="6244511" y="0"/>
                </a:lnTo>
                <a:lnTo>
                  <a:pt x="6244511" y="11260594"/>
                </a:lnTo>
                <a:lnTo>
                  <a:pt x="0" y="11260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25505" y="3068177"/>
            <a:ext cx="5818554" cy="1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Certain locations have higher incidents of specific crime types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702928"/>
            <a:ext cx="5012163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  <a:spcBef>
                <a:spcPct val="0"/>
              </a:spcBef>
            </a:pPr>
            <a:r>
              <a:rPr lang="en-US" sz="9999" u="none" strike="noStrike">
                <a:solidFill>
                  <a:srgbClr val="C89F65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HYPOTHESIS :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1986" y="5303272"/>
            <a:ext cx="5382072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  <a:spcBef>
                <a:spcPct val="0"/>
              </a:spcBef>
            </a:pPr>
            <a:r>
              <a:rPr lang="en-US" sz="9999" u="none" strike="noStrike">
                <a:solidFill>
                  <a:srgbClr val="C89F65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HYPOTHESIS : 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9960" y="6668521"/>
            <a:ext cx="6446125" cy="1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Crime Rates Vary by Month and Season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46337"/>
            <a:ext cx="8582107" cy="10779673"/>
            <a:chOff x="0" y="0"/>
            <a:chExt cx="11442810" cy="143728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7633" r="27633"/>
            <a:stretch>
              <a:fillRect/>
            </a:stretch>
          </p:blipFill>
          <p:spPr>
            <a:xfrm>
              <a:off x="0" y="0"/>
              <a:ext cx="11442810" cy="14372898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10800000">
            <a:off x="2366171" y="-973594"/>
            <a:ext cx="6244511" cy="11260594"/>
          </a:xfrm>
          <a:custGeom>
            <a:avLst/>
            <a:gdLst/>
            <a:ahLst/>
            <a:cxnLst/>
            <a:rect l="l" t="t" r="r" b="b"/>
            <a:pathLst>
              <a:path w="6244511" h="11260594">
                <a:moveTo>
                  <a:pt x="0" y="0"/>
                </a:moveTo>
                <a:lnTo>
                  <a:pt x="6244511" y="0"/>
                </a:lnTo>
                <a:lnTo>
                  <a:pt x="6244511" y="11260594"/>
                </a:lnTo>
                <a:lnTo>
                  <a:pt x="0" y="11260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395717" y="3437605"/>
            <a:ext cx="6438063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  <a:spcBef>
                <a:spcPct val="0"/>
              </a:spcBef>
            </a:pPr>
            <a:r>
              <a:rPr lang="en-US" sz="9999">
                <a:solidFill>
                  <a:srgbClr val="C89F65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WHAT HAPPENED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32006" y="5600935"/>
            <a:ext cx="8165484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FFFFF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OVERVIEW ANALYSIS OF CHICAGO CRIME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50" y="1963332"/>
            <a:ext cx="9124950" cy="5577626"/>
          </a:xfrm>
          <a:custGeom>
            <a:avLst/>
            <a:gdLst/>
            <a:ahLst/>
            <a:cxnLst/>
            <a:rect l="l" t="t" r="r" b="b"/>
            <a:pathLst>
              <a:path w="9124950" h="5577626">
                <a:moveTo>
                  <a:pt x="0" y="0"/>
                </a:moveTo>
                <a:lnTo>
                  <a:pt x="9124950" y="0"/>
                </a:lnTo>
                <a:lnTo>
                  <a:pt x="9124950" y="5577626"/>
                </a:lnTo>
                <a:lnTo>
                  <a:pt x="0" y="5577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79642" y="428626"/>
            <a:ext cx="5152181" cy="1200148"/>
            <a:chOff x="0" y="0"/>
            <a:chExt cx="1356953" cy="316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6953" cy="316088"/>
            </a:xfrm>
            <a:custGeom>
              <a:avLst/>
              <a:gdLst/>
              <a:ahLst/>
              <a:cxnLst/>
              <a:rect l="l" t="t" r="r" b="b"/>
              <a:pathLst>
                <a:path w="1356953" h="316088">
                  <a:moveTo>
                    <a:pt x="76635" y="0"/>
                  </a:moveTo>
                  <a:lnTo>
                    <a:pt x="1280318" y="0"/>
                  </a:lnTo>
                  <a:cubicBezTo>
                    <a:pt x="1300643" y="0"/>
                    <a:pt x="1320135" y="8074"/>
                    <a:pt x="1334507" y="22446"/>
                  </a:cubicBezTo>
                  <a:cubicBezTo>
                    <a:pt x="1348879" y="36818"/>
                    <a:pt x="1356953" y="56310"/>
                    <a:pt x="1356953" y="76635"/>
                  </a:cubicBezTo>
                  <a:lnTo>
                    <a:pt x="1356953" y="239453"/>
                  </a:lnTo>
                  <a:cubicBezTo>
                    <a:pt x="1356953" y="281778"/>
                    <a:pt x="1322642" y="316088"/>
                    <a:pt x="1280318" y="316088"/>
                  </a:cubicBezTo>
                  <a:lnTo>
                    <a:pt x="76635" y="316088"/>
                  </a:lnTo>
                  <a:cubicBezTo>
                    <a:pt x="34311" y="316088"/>
                    <a:pt x="0" y="281778"/>
                    <a:pt x="0" y="239453"/>
                  </a:cubicBezTo>
                  <a:lnTo>
                    <a:pt x="0" y="76635"/>
                  </a:lnTo>
                  <a:cubicBezTo>
                    <a:pt x="0" y="34311"/>
                    <a:pt x="34311" y="0"/>
                    <a:pt x="76635" y="0"/>
                  </a:cubicBezTo>
                  <a:close/>
                </a:path>
              </a:pathLst>
            </a:custGeom>
            <a:solidFill>
              <a:srgbClr val="C89F6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356953" cy="39228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5599"/>
                </a:lnSpc>
              </a:pPr>
              <a:r>
                <a:rPr lang="en-US" sz="3700" dirty="0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Top 5 crime categories</a:t>
              </a:r>
              <a:endParaRPr lang="en-US" sz="3700" dirty="0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9432443" y="2985477"/>
            <a:ext cx="8855557" cy="5324697"/>
          </a:xfrm>
          <a:custGeom>
            <a:avLst/>
            <a:gdLst/>
            <a:ahLst/>
            <a:cxnLst/>
            <a:rect l="l" t="t" r="r" b="b"/>
            <a:pathLst>
              <a:path w="8855557" h="5324697">
                <a:moveTo>
                  <a:pt x="0" y="0"/>
                </a:moveTo>
                <a:lnTo>
                  <a:pt x="8855557" y="0"/>
                </a:lnTo>
                <a:lnTo>
                  <a:pt x="8855557" y="5324697"/>
                </a:lnTo>
                <a:lnTo>
                  <a:pt x="0" y="53246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14" b="-103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313768" y="8658226"/>
            <a:ext cx="7092908" cy="1200148"/>
            <a:chOff x="0" y="0"/>
            <a:chExt cx="1868091" cy="316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8091" cy="316088"/>
            </a:xfrm>
            <a:custGeom>
              <a:avLst/>
              <a:gdLst/>
              <a:ahLst/>
              <a:cxnLst/>
              <a:rect l="l" t="t" r="r" b="b"/>
              <a:pathLst>
                <a:path w="1868091" h="316088">
                  <a:moveTo>
                    <a:pt x="55667" y="0"/>
                  </a:moveTo>
                  <a:lnTo>
                    <a:pt x="1812424" y="0"/>
                  </a:lnTo>
                  <a:cubicBezTo>
                    <a:pt x="1843168" y="0"/>
                    <a:pt x="1868091" y="24923"/>
                    <a:pt x="1868091" y="55667"/>
                  </a:cubicBezTo>
                  <a:lnTo>
                    <a:pt x="1868091" y="260422"/>
                  </a:lnTo>
                  <a:cubicBezTo>
                    <a:pt x="1868091" y="291165"/>
                    <a:pt x="1843168" y="316088"/>
                    <a:pt x="1812424" y="316088"/>
                  </a:cubicBezTo>
                  <a:lnTo>
                    <a:pt x="55667" y="316088"/>
                  </a:lnTo>
                  <a:cubicBezTo>
                    <a:pt x="24923" y="316088"/>
                    <a:pt x="0" y="291165"/>
                    <a:pt x="0" y="260422"/>
                  </a:cubicBezTo>
                  <a:lnTo>
                    <a:pt x="0" y="55667"/>
                  </a:lnTo>
                  <a:cubicBezTo>
                    <a:pt x="0" y="24923"/>
                    <a:pt x="24923" y="0"/>
                    <a:pt x="55667" y="0"/>
                  </a:cubicBezTo>
                  <a:close/>
                </a:path>
              </a:pathLst>
            </a:custGeom>
            <a:solidFill>
              <a:srgbClr val="C89F6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1868091" cy="39228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Breakdown Of crime categories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4165" y="688172"/>
            <a:ext cx="8759835" cy="5332550"/>
          </a:xfrm>
          <a:custGeom>
            <a:avLst/>
            <a:gdLst/>
            <a:ahLst/>
            <a:cxnLst/>
            <a:rect l="l" t="t" r="r" b="b"/>
            <a:pathLst>
              <a:path w="8759835" h="5332550">
                <a:moveTo>
                  <a:pt x="0" y="0"/>
                </a:moveTo>
                <a:lnTo>
                  <a:pt x="8759835" y="0"/>
                </a:lnTo>
                <a:lnTo>
                  <a:pt x="8759835" y="5332550"/>
                </a:lnTo>
                <a:lnTo>
                  <a:pt x="0" y="533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3925750"/>
            <a:ext cx="8832381" cy="5332550"/>
          </a:xfrm>
          <a:custGeom>
            <a:avLst/>
            <a:gdLst/>
            <a:ahLst/>
            <a:cxnLst/>
            <a:rect l="l" t="t" r="r" b="b"/>
            <a:pathLst>
              <a:path w="8832381" h="5332550">
                <a:moveTo>
                  <a:pt x="0" y="0"/>
                </a:moveTo>
                <a:lnTo>
                  <a:pt x="8832381" y="0"/>
                </a:lnTo>
                <a:lnTo>
                  <a:pt x="8832381" y="5332550"/>
                </a:lnTo>
                <a:lnTo>
                  <a:pt x="0" y="5332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TV Series Bible Presentation in Dark Brown Light Brown White Personal &amp; Authentic Style</dc:title>
  <cp:revision>65</cp:revision>
  <dcterms:created xsi:type="dcterms:W3CDTF">2006-08-16T00:00:00Z</dcterms:created>
  <dcterms:modified xsi:type="dcterms:W3CDTF">2025-04-10T17:38:41Z</dcterms:modified>
  <dc:identifier>DAGkD_JtnWk</dc:identifier>
</cp:coreProperties>
</file>